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</p:sldIdLst>
  <p:sldSz cx="51206400" cy="288036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CCB3FF"/>
    <a:srgbClr val="9966FF"/>
    <a:srgbClr val="CC99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60"/>
  </p:normalViewPr>
  <p:slideViewPr>
    <p:cSldViewPr snapToGrid="0">
      <p:cViewPr varScale="1">
        <p:scale>
          <a:sx n="28" d="100"/>
          <a:sy n="28" d="100"/>
        </p:scale>
        <p:origin x="54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27882"/>
            <a:ext cx="17202150" cy="116205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02150" y="-27420"/>
            <a:ext cx="17202150" cy="1162050"/>
          </a:xfrm>
          <a:prstGeom prst="rect">
            <a:avLst/>
          </a:prstGeom>
        </p:spPr>
      </p:pic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94A331C-1798-4A3D-9125-84343ED50943}"/>
              </a:ext>
            </a:extLst>
          </p:cNvPr>
          <p:cNvSpPr/>
          <p:nvPr userDrawn="1"/>
        </p:nvSpPr>
        <p:spPr>
          <a:xfrm>
            <a:off x="5585515" y="3064315"/>
            <a:ext cx="44630285" cy="36630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4800" spc="-147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389285"/>
            <a:ext cx="17564100" cy="371475"/>
          </a:xfrm>
          <a:prstGeom prst="rect">
            <a:avLst/>
          </a:prstGeom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94A331C-1798-4A3D-9125-84343ED50943}"/>
              </a:ext>
            </a:extLst>
          </p:cNvPr>
          <p:cNvSpPr/>
          <p:nvPr userDrawn="1"/>
        </p:nvSpPr>
        <p:spPr>
          <a:xfrm>
            <a:off x="28294125" y="2800486"/>
            <a:ext cx="21617885" cy="36630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6600" spc="-147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564100" y="1389285"/>
            <a:ext cx="17564100" cy="371475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642300" y="1386888"/>
            <a:ext cx="17564100" cy="371475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7054867"/>
            <a:ext cx="17564100" cy="371475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737006" y="27054867"/>
            <a:ext cx="17564100" cy="371475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305020" y="27054867"/>
            <a:ext cx="17564100" cy="371475"/>
          </a:xfrm>
          <a:prstGeom prst="rect">
            <a:avLst/>
          </a:prstGeom>
        </p:spPr>
      </p:pic>
      <p:grpSp>
        <p:nvGrpSpPr>
          <p:cNvPr id="36" name="グループ化 35"/>
          <p:cNvGrpSpPr/>
          <p:nvPr userDrawn="1"/>
        </p:nvGrpSpPr>
        <p:grpSpPr>
          <a:xfrm>
            <a:off x="0" y="2042191"/>
            <a:ext cx="5585515" cy="4685179"/>
            <a:chOff x="-10395" y="2670703"/>
            <a:chExt cx="5352279" cy="5400000"/>
          </a:xfrm>
        </p:grpSpPr>
        <p:pic>
          <p:nvPicPr>
            <p:cNvPr id="37" name="図 3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10395" y="2670703"/>
              <a:ext cx="5352279" cy="5400000"/>
            </a:xfrm>
            <a:prstGeom prst="rect">
              <a:avLst/>
            </a:prstGeom>
          </p:spPr>
        </p:pic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BAE9FA52-9BDF-4553-B9FD-5E6F73BE6134}"/>
                </a:ext>
              </a:extLst>
            </p:cNvPr>
            <p:cNvSpPr/>
            <p:nvPr userDrawn="1"/>
          </p:nvSpPr>
          <p:spPr>
            <a:xfrm>
              <a:off x="1026735" y="4896385"/>
              <a:ext cx="3224424" cy="2322561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4000" dirty="0">
                <a:latin typeface="Georgia Pro Cond Black" panose="020B0604020202020204" pitchFamily="18" charset="0"/>
              </a:endParaRPr>
            </a:p>
          </p:txBody>
        </p:sp>
      </p:grpSp>
      <p:pic>
        <p:nvPicPr>
          <p:cNvPr id="3" name="図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4398041" y="-23120"/>
            <a:ext cx="16811625" cy="1152525"/>
          </a:xfrm>
          <a:prstGeom prst="rect">
            <a:avLst/>
          </a:prstGeom>
        </p:spPr>
      </p:pic>
      <p:pic>
        <p:nvPicPr>
          <p:cNvPr id="50" name="図 4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V="1">
            <a:off x="0" y="27665091"/>
            <a:ext cx="17202150" cy="1138509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V="1">
            <a:off x="17202150" y="27665091"/>
            <a:ext cx="17202150" cy="1138509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flipV="1">
            <a:off x="34398041" y="27665090"/>
            <a:ext cx="16811625" cy="1138509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585514" y="2026327"/>
            <a:ext cx="16311351" cy="77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68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99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82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9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308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849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663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51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61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40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23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8B44C-B70E-47B7-A41E-819DB4CD260E}" type="datetimeFigureOut">
              <a:rPr kumimoji="1" lang="ja-JP" altLang="en-US" smtClean="0"/>
              <a:t>2020/8/25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18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kumimoji="1"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kumimoji="1"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kumimoji="1"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kumimoji="1"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kumimoji="1"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E9FA52-9BDF-4553-B9FD-5E6F73BE6134}"/>
              </a:ext>
            </a:extLst>
          </p:cNvPr>
          <p:cNvSpPr/>
          <p:nvPr/>
        </p:nvSpPr>
        <p:spPr>
          <a:xfrm>
            <a:off x="1891340" y="-27687771"/>
            <a:ext cx="3774638" cy="299622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467" dirty="0">
                <a:latin typeface="Georgia Pro Cond Black" panose="020B0604020202020204" pitchFamily="18" charset="0"/>
              </a:rPr>
              <a:t>演題番号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94A331C-1798-4A3D-9125-84343ED50943}"/>
              </a:ext>
            </a:extLst>
          </p:cNvPr>
          <p:cNvSpPr/>
          <p:nvPr/>
        </p:nvSpPr>
        <p:spPr>
          <a:xfrm>
            <a:off x="7439417" y="-31037022"/>
            <a:ext cx="43766985" cy="750303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2720" spc="-34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</a:t>
            </a:r>
            <a:endParaRPr kumimoji="1" lang="en-US" altLang="ja-JP" sz="22720" spc="-348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0413" spc="-34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所属名</a:t>
            </a:r>
            <a:endParaRPr kumimoji="1" lang="en-US" altLang="ja-JP" sz="10413" spc="-348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5620" spc="-348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82325" y="4096721"/>
            <a:ext cx="3364934" cy="1891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6000" b="1" dirty="0"/>
              <a:t>P-</a:t>
            </a:r>
            <a:r>
              <a:rPr kumimoji="1" lang="ja-JP" altLang="en-US" sz="6000" b="1" dirty="0"/>
              <a:t>○○○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4A331C-1798-4A3D-9125-84343ED50943}"/>
              </a:ext>
            </a:extLst>
          </p:cNvPr>
          <p:cNvSpPr/>
          <p:nvPr/>
        </p:nvSpPr>
        <p:spPr>
          <a:xfrm>
            <a:off x="6045200" y="3064315"/>
            <a:ext cx="44170600" cy="36630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48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</a:t>
            </a:r>
            <a:endParaRPr kumimoji="1" lang="en-US" altLang="ja-JP" sz="4800" spc="-147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所属名</a:t>
            </a:r>
            <a:endParaRPr kumimoji="1" lang="en-US" altLang="ja-JP" spc="-147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2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</a:t>
            </a:r>
            <a:endParaRPr kumimoji="1" lang="ja-JP" altLang="en-US" sz="4800" spc="-147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C01A5D2-2683-4832-9678-F8D78BECB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663883"/>
              </p:ext>
            </p:extLst>
          </p:nvPr>
        </p:nvGraphicFramePr>
        <p:xfrm>
          <a:off x="42421628" y="1857299"/>
          <a:ext cx="7050663" cy="1729963"/>
        </p:xfrm>
        <a:graphic>
          <a:graphicData uri="http://schemas.openxmlformats.org/drawingml/2006/table">
            <a:tbl>
              <a:tblPr/>
              <a:tblGrid>
                <a:gridCol w="1024570">
                  <a:extLst>
                    <a:ext uri="{9D8B030D-6E8A-4147-A177-3AD203B41FA5}">
                      <a16:colId xmlns:a16="http://schemas.microsoft.com/office/drawing/2014/main" val="1859058595"/>
                    </a:ext>
                  </a:extLst>
                </a:gridCol>
                <a:gridCol w="2782990">
                  <a:extLst>
                    <a:ext uri="{9D8B030D-6E8A-4147-A177-3AD203B41FA5}">
                      <a16:colId xmlns:a16="http://schemas.microsoft.com/office/drawing/2014/main" val="3166101443"/>
                    </a:ext>
                  </a:extLst>
                </a:gridCol>
                <a:gridCol w="1504030">
                  <a:extLst>
                    <a:ext uri="{9D8B030D-6E8A-4147-A177-3AD203B41FA5}">
                      <a16:colId xmlns:a16="http://schemas.microsoft.com/office/drawing/2014/main" val="4227385221"/>
                    </a:ext>
                  </a:extLst>
                </a:gridCol>
                <a:gridCol w="1739073">
                  <a:extLst>
                    <a:ext uri="{9D8B030D-6E8A-4147-A177-3AD203B41FA5}">
                      <a16:colId xmlns:a16="http://schemas.microsoft.com/office/drawing/2014/main" val="204867113"/>
                    </a:ext>
                  </a:extLst>
                </a:gridCol>
              </a:tblGrid>
              <a:tr h="103810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許可区分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ダウンロード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印刷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二次利用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593411"/>
                  </a:ext>
                </a:extLst>
              </a:tr>
              <a:tr h="691858">
                <a:tc>
                  <a:txBody>
                    <a:bodyPr/>
                    <a:lstStyle/>
                    <a:p>
                      <a:pPr algn="ctr" rtl="0" fontAlgn="ctr"/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539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62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0711FF7-5978-4089-8F0C-DAEFF2762B6E}"/>
              </a:ext>
            </a:extLst>
          </p:cNvPr>
          <p:cNvSpPr txBox="1"/>
          <p:nvPr/>
        </p:nvSpPr>
        <p:spPr>
          <a:xfrm>
            <a:off x="3496993" y="9483790"/>
            <a:ext cx="43921178" cy="1702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000" dirty="0"/>
              <a:t>こちらはテンプレートとなります。</a:t>
            </a:r>
            <a:endParaRPr kumimoji="1" lang="en-US" altLang="ja-JP" sz="5000" dirty="0"/>
          </a:p>
          <a:p>
            <a:r>
              <a:rPr kumimoji="1" lang="ja-JP" altLang="en-US" sz="5000" dirty="0"/>
              <a:t>●上記の演題番号、演題名、所属、氏名等を編集してください。</a:t>
            </a:r>
            <a:endParaRPr kumimoji="1" lang="en-US" altLang="ja-JP" sz="5000" dirty="0"/>
          </a:p>
          <a:p>
            <a:r>
              <a:rPr kumimoji="1" lang="ja-JP" altLang="en-US" sz="5000" dirty="0"/>
              <a:t>●白色部分にポスターの作成をお願いします。</a:t>
            </a:r>
            <a:endParaRPr kumimoji="1" lang="en-US" altLang="ja-JP" sz="5000" dirty="0"/>
          </a:p>
          <a:p>
            <a:r>
              <a:rPr kumimoji="1" lang="ja-JP" altLang="en-US" sz="5000" dirty="0"/>
              <a:t>●白色部分のポスター背景色は自由にご変更ください。</a:t>
            </a:r>
            <a:endParaRPr kumimoji="1" lang="en-US" altLang="ja-JP" sz="5000" dirty="0"/>
          </a:p>
          <a:p>
            <a:r>
              <a:rPr kumimoji="1" lang="ja-JP" altLang="en-US" sz="5000" dirty="0"/>
              <a:t>●ポスター内に</a:t>
            </a:r>
            <a:r>
              <a:rPr kumimoji="1" lang="en-US" altLang="ja-JP" sz="5000" dirty="0"/>
              <a:t>COI </a:t>
            </a:r>
            <a:r>
              <a:rPr kumimoji="1" lang="ja-JP" altLang="en-US" sz="5000" dirty="0"/>
              <a:t>を記載してください。</a:t>
            </a:r>
            <a:endParaRPr kumimoji="1" lang="en-US" altLang="ja-JP" sz="5000" dirty="0"/>
          </a:p>
          <a:p>
            <a:endParaRPr kumimoji="1" lang="en-US" altLang="ja-JP" sz="2000" dirty="0"/>
          </a:p>
          <a:p>
            <a:r>
              <a:rPr kumimoji="1" lang="ja-JP" altLang="en-US" sz="5000" dirty="0"/>
              <a:t>　</a:t>
            </a:r>
            <a:r>
              <a:rPr kumimoji="1" lang="ja-JP" altLang="en-US" sz="5000" b="1" u="sng" dirty="0"/>
              <a:t>「あり」の場合</a:t>
            </a:r>
            <a:endParaRPr kumimoji="1" lang="en-US" altLang="ja-JP" sz="5000" b="1" u="sng" dirty="0"/>
          </a:p>
          <a:p>
            <a:endParaRPr kumimoji="1" lang="en-US" altLang="ja-JP" sz="5000" b="1" u="sng" dirty="0"/>
          </a:p>
          <a:p>
            <a:endParaRPr kumimoji="1" lang="en-US" altLang="ja-JP" sz="5000" b="1" u="sng" dirty="0"/>
          </a:p>
          <a:p>
            <a:endParaRPr lang="en-US" altLang="ja-JP" sz="2000" dirty="0"/>
          </a:p>
          <a:p>
            <a:pPr lvl="1"/>
            <a:r>
              <a:rPr lang="ja-JP" altLang="en-US" sz="5400" dirty="0"/>
              <a:t>　</a:t>
            </a:r>
            <a:endParaRPr kumimoji="1" lang="en-US" altLang="ja-JP" sz="5000" dirty="0"/>
          </a:p>
          <a:p>
            <a:r>
              <a:rPr kumimoji="1" lang="ja-JP" altLang="en-US" sz="5000" dirty="0"/>
              <a:t>　</a:t>
            </a:r>
            <a:r>
              <a:rPr kumimoji="1" lang="ja-JP" altLang="en-US" sz="5000" b="1" u="sng" dirty="0"/>
              <a:t>「なし」の場合</a:t>
            </a:r>
            <a:endParaRPr kumimoji="1" lang="en-US" altLang="ja-JP" sz="5000" b="1" u="sng" dirty="0"/>
          </a:p>
          <a:p>
            <a:endParaRPr kumimoji="1" lang="en-US" altLang="ja-JP" sz="2000" b="1" u="sng" dirty="0"/>
          </a:p>
          <a:p>
            <a:pPr lvl="1"/>
            <a:r>
              <a:rPr lang="ja-JP" altLang="en-US" sz="5400" dirty="0"/>
              <a:t>　</a:t>
            </a:r>
            <a:endParaRPr lang="en-US" altLang="ja-JP" sz="5400" dirty="0"/>
          </a:p>
          <a:p>
            <a:pPr lvl="1"/>
            <a:endParaRPr kumimoji="1" lang="en-US" altLang="ja-JP" sz="5000" dirty="0"/>
          </a:p>
          <a:p>
            <a:r>
              <a:rPr lang="ja-JP" altLang="en-US" sz="5400" dirty="0">
                <a:solidFill>
                  <a:srgbClr val="FF0000"/>
                </a:solidFill>
              </a:rPr>
              <a:t>①</a:t>
            </a:r>
            <a:r>
              <a:rPr lang="ja-JP" altLang="en-US" sz="5400" dirty="0"/>
              <a:t>演題番号を入力します。</a:t>
            </a:r>
            <a:endParaRPr lang="en-US" altLang="ja-JP" sz="5400" dirty="0"/>
          </a:p>
          <a:p>
            <a:r>
              <a:rPr lang="ja-JP" altLang="en-US" sz="5400" dirty="0">
                <a:solidFill>
                  <a:srgbClr val="FF0000"/>
                </a:solidFill>
              </a:rPr>
              <a:t>②</a:t>
            </a:r>
            <a:r>
              <a:rPr lang="ja-JP" altLang="en-US" sz="5400" dirty="0"/>
              <a:t>演題名、所属名・氏名を入力します。共著者の入力可。 </a:t>
            </a:r>
            <a:endParaRPr lang="en-US" altLang="ja-JP" sz="5400" dirty="0"/>
          </a:p>
          <a:p>
            <a:pPr marL="620713" indent="-620713"/>
            <a:r>
              <a:rPr lang="ja-JP" altLang="en-US" sz="5400" dirty="0">
                <a:solidFill>
                  <a:srgbClr val="FF0000"/>
                </a:solidFill>
              </a:rPr>
              <a:t>③</a:t>
            </a:r>
            <a:r>
              <a:rPr lang="ja-JP" altLang="en-US" sz="5400" dirty="0"/>
              <a:t>ポスター</a:t>
            </a:r>
            <a:r>
              <a:rPr lang="ja-JP" altLang="ja-JP" sz="5400" dirty="0"/>
              <a:t>発表資料の利用許可区分</a:t>
            </a:r>
            <a:r>
              <a:rPr lang="ja-JP" altLang="en-US" sz="5400" dirty="0"/>
              <a:t>のいずれかを掲載してください。</a:t>
            </a:r>
            <a:endParaRPr lang="en-US" altLang="ja-JP" sz="5400" dirty="0"/>
          </a:p>
          <a:p>
            <a:r>
              <a:rPr lang="ja-JP" altLang="en-US" sz="5400" dirty="0"/>
              <a:t>　</a:t>
            </a:r>
            <a:endParaRPr lang="en-US" altLang="ja-JP" sz="5400" dirty="0"/>
          </a:p>
          <a:p>
            <a:endParaRPr lang="en-US" altLang="ja-JP" sz="5400" dirty="0"/>
          </a:p>
          <a:p>
            <a:endParaRPr lang="en-US" altLang="ja-JP" sz="5400" dirty="0"/>
          </a:p>
          <a:p>
            <a:r>
              <a:rPr lang="ja-JP" altLang="en-US" sz="5400" dirty="0">
                <a:solidFill>
                  <a:srgbClr val="FF0000"/>
                </a:solidFill>
              </a:rPr>
              <a:t>④</a:t>
            </a:r>
            <a:r>
              <a:rPr lang="ja-JP" altLang="en-US" sz="5400" dirty="0"/>
              <a:t>テンプレートの説明文です。</a:t>
            </a:r>
            <a:endParaRPr lang="en-US" altLang="ja-JP" sz="5400" dirty="0"/>
          </a:p>
          <a:p>
            <a:r>
              <a:rPr lang="ja-JP" altLang="en-US" sz="5400" dirty="0"/>
              <a:t>　ポスター作成時は削除してください。</a:t>
            </a:r>
            <a:endParaRPr kumimoji="1" lang="en-US" altLang="ja-JP" sz="5000" dirty="0"/>
          </a:p>
        </p:txBody>
      </p:sp>
      <p:sp>
        <p:nvSpPr>
          <p:cNvPr id="18" name="角丸四角形 17"/>
          <p:cNvSpPr/>
          <p:nvPr/>
        </p:nvSpPr>
        <p:spPr>
          <a:xfrm>
            <a:off x="0" y="2401232"/>
            <a:ext cx="5245768" cy="603852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9" tIns="45713" rIns="91439" bIns="45713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7993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4A331C-1798-4A3D-9125-84343ED50943}"/>
              </a:ext>
            </a:extLst>
          </p:cNvPr>
          <p:cNvSpPr/>
          <p:nvPr/>
        </p:nvSpPr>
        <p:spPr>
          <a:xfrm>
            <a:off x="5585515" y="3064315"/>
            <a:ext cx="44630285" cy="36630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4800" spc="-147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94A331C-1798-4A3D-9125-84343ED50943}"/>
              </a:ext>
            </a:extLst>
          </p:cNvPr>
          <p:cNvSpPr/>
          <p:nvPr/>
        </p:nvSpPr>
        <p:spPr>
          <a:xfrm>
            <a:off x="6045200" y="3844571"/>
            <a:ext cx="44170600" cy="333648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66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演題名</a:t>
            </a:r>
            <a:endParaRPr kumimoji="1" lang="en-US" altLang="ja-JP" sz="6600" spc="-147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所属名</a:t>
            </a:r>
            <a:endParaRPr kumimoji="1" lang="en-US" altLang="ja-JP" sz="2800" spc="-147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4400" spc="-14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氏名</a:t>
            </a:r>
            <a:endParaRPr kumimoji="1" lang="ja-JP" altLang="en-US" sz="6600" spc="-147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5585515" y="3249839"/>
            <a:ext cx="44970032" cy="492034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9" tIns="45713" rIns="91439" bIns="45713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kumimoji="1" lang="ja-JP" altLang="en-US" sz="7993" b="1" dirty="0">
                <a:solidFill>
                  <a:srgbClr val="FF0000"/>
                </a:solidFill>
              </a:rPr>
              <a:t>　②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939689" y="4704493"/>
            <a:ext cx="196376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/>
              <a:t>フォント、サイズは自由です。</a:t>
            </a:r>
            <a:endParaRPr kumimoji="1" lang="en-US" altLang="ja-JP" sz="4800" dirty="0"/>
          </a:p>
          <a:p>
            <a:r>
              <a:rPr kumimoji="1" lang="ja-JP" altLang="en-US" sz="4800" dirty="0"/>
              <a:t>「演題名、所属、氏名」の文字は削除してご利用ください</a:t>
            </a:r>
          </a:p>
          <a:p>
            <a:endParaRPr kumimoji="1" lang="ja-JP" altLang="en-US" sz="4800" dirty="0"/>
          </a:p>
        </p:txBody>
      </p:sp>
      <p:sp>
        <p:nvSpPr>
          <p:cNvPr id="20" name="角丸四角形 19"/>
          <p:cNvSpPr/>
          <p:nvPr/>
        </p:nvSpPr>
        <p:spPr>
          <a:xfrm>
            <a:off x="41148000" y="1807027"/>
            <a:ext cx="8703814" cy="143098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9" tIns="45713" rIns="91439" bIns="45713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4800" b="1">
                <a:solidFill>
                  <a:srgbClr val="FF0000"/>
                </a:solidFill>
              </a:rPr>
              <a:t>③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23753" y="4704493"/>
            <a:ext cx="2621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P-○○○</a:t>
            </a:r>
            <a:endParaRPr kumimoji="1" lang="ja-JP" altLang="en-US" sz="4800" b="1" dirty="0"/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033892"/>
              </p:ext>
            </p:extLst>
          </p:nvPr>
        </p:nvGraphicFramePr>
        <p:xfrm>
          <a:off x="4825762" y="22292427"/>
          <a:ext cx="5113927" cy="1938020"/>
        </p:xfrm>
        <a:graphic>
          <a:graphicData uri="http://schemas.openxmlformats.org/drawingml/2006/table">
            <a:tbl>
              <a:tblPr/>
              <a:tblGrid>
                <a:gridCol w="747008">
                  <a:extLst>
                    <a:ext uri="{9D8B030D-6E8A-4147-A177-3AD203B41FA5}">
                      <a16:colId xmlns:a16="http://schemas.microsoft.com/office/drawing/2014/main" val="4225616887"/>
                    </a:ext>
                  </a:extLst>
                </a:gridCol>
                <a:gridCol w="2029061">
                  <a:extLst>
                    <a:ext uri="{9D8B030D-6E8A-4147-A177-3AD203B41FA5}">
                      <a16:colId xmlns:a16="http://schemas.microsoft.com/office/drawing/2014/main" val="3555136410"/>
                    </a:ext>
                  </a:extLst>
                </a:gridCol>
                <a:gridCol w="1096579">
                  <a:extLst>
                    <a:ext uri="{9D8B030D-6E8A-4147-A177-3AD203B41FA5}">
                      <a16:colId xmlns:a16="http://schemas.microsoft.com/office/drawing/2014/main" val="2435440476"/>
                    </a:ext>
                  </a:extLst>
                </a:gridCol>
                <a:gridCol w="1241279">
                  <a:extLst>
                    <a:ext uri="{9D8B030D-6E8A-4147-A177-3AD203B41FA5}">
                      <a16:colId xmlns:a16="http://schemas.microsoft.com/office/drawing/2014/main" val="1220904698"/>
                    </a:ext>
                  </a:extLst>
                </a:gridCol>
              </a:tblGrid>
              <a:tr h="585068"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ja-JP" alt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許可区分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ja-JP" alt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ダウンロード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ja-JP" alt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印刷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ja-JP" alt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二次利用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952742"/>
                  </a:ext>
                </a:extLst>
              </a:tr>
              <a:tr h="400050"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2433021"/>
                  </a:ext>
                </a:extLst>
              </a:tr>
              <a:tr h="400050"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B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×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904079"/>
                  </a:ext>
                </a:extLst>
              </a:tr>
              <a:tr h="400050"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C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×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×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19202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38404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57607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768096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960120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1152144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1344168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15361920" algn="l" defTabSz="3840480" rtl="0" eaLnBrk="1" latinLnBrk="0" hangingPunct="1">
                        <a:defRPr kumimoji="1" sz="756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×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925672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019635"/>
              </p:ext>
            </p:extLst>
          </p:nvPr>
        </p:nvGraphicFramePr>
        <p:xfrm>
          <a:off x="42421628" y="1822130"/>
          <a:ext cx="7050663" cy="1475740"/>
        </p:xfrm>
        <a:graphic>
          <a:graphicData uri="http://schemas.openxmlformats.org/drawingml/2006/table">
            <a:tbl>
              <a:tblPr/>
              <a:tblGrid>
                <a:gridCol w="1024570">
                  <a:extLst>
                    <a:ext uri="{9D8B030D-6E8A-4147-A177-3AD203B41FA5}">
                      <a16:colId xmlns:a16="http://schemas.microsoft.com/office/drawing/2014/main" val="1859058595"/>
                    </a:ext>
                  </a:extLst>
                </a:gridCol>
                <a:gridCol w="2782990">
                  <a:extLst>
                    <a:ext uri="{9D8B030D-6E8A-4147-A177-3AD203B41FA5}">
                      <a16:colId xmlns:a16="http://schemas.microsoft.com/office/drawing/2014/main" val="3166101443"/>
                    </a:ext>
                  </a:extLst>
                </a:gridCol>
                <a:gridCol w="1504030">
                  <a:extLst>
                    <a:ext uri="{9D8B030D-6E8A-4147-A177-3AD203B41FA5}">
                      <a16:colId xmlns:a16="http://schemas.microsoft.com/office/drawing/2014/main" val="4227385221"/>
                    </a:ext>
                  </a:extLst>
                </a:gridCol>
                <a:gridCol w="1739073">
                  <a:extLst>
                    <a:ext uri="{9D8B030D-6E8A-4147-A177-3AD203B41FA5}">
                      <a16:colId xmlns:a16="http://schemas.microsoft.com/office/drawing/2014/main" val="204867113"/>
                    </a:ext>
                  </a:extLst>
                </a:gridCol>
              </a:tblGrid>
              <a:tr h="585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許可区分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ダウンロード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印刷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二次利用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59341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游ゴシック" panose="020B0400000000000000" pitchFamily="50" charset="-128"/>
                        </a:rPr>
                        <a:t>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○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539460"/>
                  </a:ext>
                </a:extLst>
              </a:tr>
            </a:tbl>
          </a:graphicData>
        </a:graphic>
      </p:graphicFrame>
      <p:sp>
        <p:nvSpPr>
          <p:cNvPr id="17" name="角丸四角形 16"/>
          <p:cNvSpPr/>
          <p:nvPr/>
        </p:nvSpPr>
        <p:spPr>
          <a:xfrm>
            <a:off x="961748" y="8807008"/>
            <a:ext cx="49254052" cy="1777590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9" tIns="45713" rIns="91439" bIns="4571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7993" b="1" dirty="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96BB2D8-23B4-459B-8069-566C69A1BC08}"/>
              </a:ext>
            </a:extLst>
          </p:cNvPr>
          <p:cNvSpPr/>
          <p:nvPr/>
        </p:nvSpPr>
        <p:spPr>
          <a:xfrm>
            <a:off x="3496993" y="14568303"/>
            <a:ext cx="29094836" cy="19432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ja-JP" altLang="en-US" sz="5400" dirty="0">
                <a:solidFill>
                  <a:schemeClr val="tx1"/>
                </a:solidFill>
              </a:rPr>
              <a:t>本演題発表に関連して、過去 </a:t>
            </a:r>
            <a:r>
              <a:rPr lang="en-US" altLang="ja-JP" sz="5400" dirty="0">
                <a:solidFill>
                  <a:schemeClr val="tx1"/>
                </a:solidFill>
              </a:rPr>
              <a:t>1 </a:t>
            </a:r>
            <a:r>
              <a:rPr lang="ja-JP" altLang="en-US" sz="5400" dirty="0">
                <a:solidFill>
                  <a:schemeClr val="tx1"/>
                </a:solidFill>
              </a:rPr>
              <a:t>年間に△△製薬、□社、 ○□○製薬から、所属講座への委託研究費・奨学寄付金等の 研究費、および個人的な講演謝礼を受けています。</a:t>
            </a:r>
            <a:endParaRPr lang="en-US" altLang="ja-JP" sz="54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E0BCB94-C15B-46C1-BE2B-C3DB3F82AD2C}"/>
              </a:ext>
            </a:extLst>
          </p:cNvPr>
          <p:cNvSpPr/>
          <p:nvPr/>
        </p:nvSpPr>
        <p:spPr>
          <a:xfrm>
            <a:off x="3496993" y="17869741"/>
            <a:ext cx="23804378" cy="1267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ja-JP" altLang="en-US" sz="5400" dirty="0">
                <a:solidFill>
                  <a:schemeClr val="tx1"/>
                </a:solidFill>
              </a:rPr>
              <a:t>本演題発表に関連して、開示すべき </a:t>
            </a:r>
            <a:r>
              <a:rPr lang="en-US" altLang="ja-JP" sz="5400" dirty="0">
                <a:solidFill>
                  <a:schemeClr val="tx1"/>
                </a:solidFill>
              </a:rPr>
              <a:t>COI </a:t>
            </a:r>
            <a:r>
              <a:rPr lang="ja-JP" altLang="en-US" sz="5400" dirty="0">
                <a:solidFill>
                  <a:schemeClr val="tx1"/>
                </a:solidFill>
              </a:rPr>
              <a:t>関係にある企業等はありません。</a:t>
            </a:r>
            <a:endParaRPr kumimoji="1" lang="en-US" altLang="ja-JP" sz="50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880300" y="21204644"/>
            <a:ext cx="14384345" cy="276998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5400" dirty="0"/>
              <a:t>フォント例</a:t>
            </a:r>
            <a:endParaRPr kumimoji="1" lang="en-US" altLang="ja-JP" sz="5400" dirty="0"/>
          </a:p>
          <a:p>
            <a:pPr algn="ctr"/>
            <a:r>
              <a:rPr kumimoji="1" lang="en-US" altLang="ja-JP" sz="6600" dirty="0"/>
              <a:t>66</a:t>
            </a:r>
            <a:r>
              <a:rPr kumimoji="1" lang="ja-JP" altLang="en-US" sz="6600" dirty="0"/>
              <a:t>　</a:t>
            </a:r>
            <a:r>
              <a:rPr kumimoji="1" lang="en-US" altLang="ja-JP" sz="6000" dirty="0"/>
              <a:t>60</a:t>
            </a:r>
            <a:r>
              <a:rPr kumimoji="1" lang="ja-JP" altLang="en-US" sz="6000" dirty="0"/>
              <a:t>　</a:t>
            </a:r>
            <a:r>
              <a:rPr kumimoji="1" lang="en-US" altLang="ja-JP" sz="5400" dirty="0"/>
              <a:t>54</a:t>
            </a:r>
            <a:r>
              <a:rPr kumimoji="1" lang="ja-JP" altLang="en-US" sz="5400" dirty="0"/>
              <a:t>　</a:t>
            </a:r>
            <a:r>
              <a:rPr kumimoji="1" lang="en-US" altLang="ja-JP" sz="5400" dirty="0"/>
              <a:t>48</a:t>
            </a:r>
            <a:r>
              <a:rPr kumimoji="1" lang="ja-JP" altLang="en-US" sz="5400" dirty="0"/>
              <a:t>　</a:t>
            </a:r>
            <a:r>
              <a:rPr kumimoji="1" lang="en-US" altLang="ja-JP" sz="4400" dirty="0"/>
              <a:t>44</a:t>
            </a:r>
            <a:r>
              <a:rPr kumimoji="1" lang="ja-JP" altLang="en-US" sz="4400" dirty="0"/>
              <a:t>　</a:t>
            </a:r>
            <a:r>
              <a:rPr kumimoji="1" lang="en-US" altLang="ja-JP" sz="4000" dirty="0"/>
              <a:t>40</a:t>
            </a:r>
            <a:r>
              <a:rPr kumimoji="1" lang="ja-JP" altLang="en-US" sz="4000" dirty="0"/>
              <a:t>　</a:t>
            </a:r>
            <a:r>
              <a:rPr kumimoji="1" lang="en-US" altLang="ja-JP" sz="4000" dirty="0"/>
              <a:t>36</a:t>
            </a:r>
            <a:r>
              <a:rPr kumimoji="1" lang="ja-JP" altLang="en-US" sz="4400" dirty="0"/>
              <a:t>　</a:t>
            </a:r>
            <a:r>
              <a:rPr kumimoji="1" lang="en-US" altLang="ja-JP" sz="3200" dirty="0"/>
              <a:t>32</a:t>
            </a:r>
            <a:r>
              <a:rPr kumimoji="1" lang="ja-JP" altLang="en-US" sz="3200" dirty="0"/>
              <a:t>　</a:t>
            </a:r>
            <a:r>
              <a:rPr kumimoji="1" lang="en-US" altLang="ja-JP" sz="2800" dirty="0"/>
              <a:t>28</a:t>
            </a:r>
            <a:r>
              <a:rPr kumimoji="1" lang="ja-JP" altLang="en-US" sz="2400" dirty="0"/>
              <a:t>　</a:t>
            </a:r>
            <a:r>
              <a:rPr kumimoji="1" lang="en-US" altLang="ja-JP" sz="2400" dirty="0"/>
              <a:t>24</a:t>
            </a:r>
            <a:r>
              <a:rPr kumimoji="1" lang="ja-JP" altLang="en-US" sz="2400" dirty="0"/>
              <a:t>　</a:t>
            </a:r>
            <a:r>
              <a:rPr kumimoji="1" lang="en-US" altLang="ja-JP" sz="2000" dirty="0"/>
              <a:t>20</a:t>
            </a:r>
            <a:r>
              <a:rPr kumimoji="1" lang="ja-JP" altLang="en-US" sz="2400" dirty="0"/>
              <a:t>　</a:t>
            </a:r>
            <a:r>
              <a:rPr kumimoji="1" lang="en-US" altLang="ja-JP" dirty="0"/>
              <a:t>18</a:t>
            </a:r>
            <a:r>
              <a:rPr kumimoji="1" lang="ja-JP" altLang="en-US" dirty="0"/>
              <a:t>　</a:t>
            </a:r>
            <a:r>
              <a:rPr kumimoji="1" lang="en-US" altLang="ja-JP" dirty="0"/>
              <a:t>16</a:t>
            </a:r>
            <a:r>
              <a:rPr kumimoji="1" lang="ja-JP" altLang="en-US" sz="2000" dirty="0"/>
              <a:t>　</a:t>
            </a:r>
            <a:r>
              <a:rPr kumimoji="1" lang="en-US" altLang="ja-JP" sz="2000" dirty="0"/>
              <a:t>14</a:t>
            </a:r>
            <a:endParaRPr kumimoji="1" lang="en-US" altLang="ja-JP" sz="5400" dirty="0"/>
          </a:p>
          <a:p>
            <a:pPr algn="ctr"/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540903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498</TotalTime>
  <Words>294</Words>
  <Application>Microsoft Office PowerPoint</Application>
  <PresentationFormat>ユーザー設定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Georgia Pro Cond Black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kcs-ws76</dc:creator>
  <cp:lastModifiedBy>鶴丸 雅子</cp:lastModifiedBy>
  <cp:revision>49</cp:revision>
  <cp:lastPrinted>2020-08-06T05:06:14Z</cp:lastPrinted>
  <dcterms:created xsi:type="dcterms:W3CDTF">2020-04-14T01:32:39Z</dcterms:created>
  <dcterms:modified xsi:type="dcterms:W3CDTF">2020-08-25T10:51:01Z</dcterms:modified>
</cp:coreProperties>
</file>